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  <a:p>
            <a:endParaRPr lang="en-US" sz="3200" dirty="0"/>
          </a:p>
          <a:p>
            <a:pPr lvl="1"/>
            <a:r>
              <a:rPr lang="en-US" sz="3000" dirty="0"/>
              <a:t>https://github.com/terrillmoore/NIST-Statistical-Test-Suite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7B40-5431-72AD-6425-5DC160A6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ABEF-350B-23C8-1230-30363D0D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483" y="1854441"/>
            <a:ext cx="563772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Tristan Sauer</a:t>
            </a:r>
          </a:p>
          <a:p>
            <a:pPr lvl="1"/>
            <a:r>
              <a:rPr lang="en-US" sz="2400" dirty="0"/>
              <a:t>BI Computer Security</a:t>
            </a:r>
          </a:p>
          <a:p>
            <a:pPr lvl="1"/>
            <a:r>
              <a:rPr lang="en-US" sz="2400" dirty="0"/>
              <a:t>Part Time Employee at Lockheed Martin</a:t>
            </a:r>
          </a:p>
          <a:p>
            <a:pPr lvl="1"/>
            <a:r>
              <a:rPr lang="en-US" sz="2400" dirty="0"/>
              <a:t>CS4920</a:t>
            </a:r>
          </a:p>
          <a:p>
            <a:pPr lvl="1"/>
            <a:r>
              <a:rPr lang="en-US" sz="2400" dirty="0"/>
              <a:t>2 AAS in Computer Networking Technology</a:t>
            </a:r>
          </a:p>
          <a:p>
            <a:pPr lvl="1"/>
            <a:r>
              <a:rPr lang="en-US" sz="2400" dirty="0"/>
              <a:t>Security+ certified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F07A63-37C8-8FAB-A620-606565BF656D}"/>
              </a:ext>
            </a:extLst>
          </p:cNvPr>
          <p:cNvSpPr txBox="1">
            <a:spLocks/>
          </p:cNvSpPr>
          <p:nvPr/>
        </p:nvSpPr>
        <p:spPr>
          <a:xfrm>
            <a:off x="419283" y="1854442"/>
            <a:ext cx="563772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600" dirty="0"/>
              <a:t>Chad Schwenke</a:t>
            </a:r>
          </a:p>
          <a:p>
            <a:pPr lvl="1"/>
            <a:r>
              <a:rPr lang="en-US" sz="2400" dirty="0"/>
              <a:t>BI Computer Security</a:t>
            </a:r>
          </a:p>
          <a:p>
            <a:pPr lvl="1"/>
            <a:r>
              <a:rPr lang="en-US" sz="2400" dirty="0"/>
              <a:t>Interned at </a:t>
            </a:r>
            <a:r>
              <a:rPr lang="en-US" sz="2400" dirty="0" err="1"/>
              <a:t>CableLabs</a:t>
            </a:r>
            <a:r>
              <a:rPr lang="en-US" sz="2400" dirty="0"/>
              <a:t> as a security engineer</a:t>
            </a:r>
          </a:p>
          <a:p>
            <a:pPr lvl="1"/>
            <a:r>
              <a:rPr lang="en-US" sz="2400" dirty="0"/>
              <a:t>Full stack development experience</a:t>
            </a:r>
          </a:p>
          <a:p>
            <a:pPr lvl="1"/>
            <a:r>
              <a:rPr lang="en-US" sz="2400" dirty="0"/>
              <a:t>CS4920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72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6A8A-E171-7209-A4C9-20431925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6144-59F2-F6B0-0AE3-CE2C99BF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2600" dirty="0"/>
              <a:t>Use our own live footage from firepit at Tristan’s house using 1080p webcam</a:t>
            </a:r>
          </a:p>
          <a:p>
            <a:endParaRPr lang="en-US" sz="2600" dirty="0"/>
          </a:p>
          <a:p>
            <a:r>
              <a:rPr lang="en-US" sz="2600" dirty="0"/>
              <a:t>Optimize code so that it can create random bit stream in real-time (take advantage of RTX 3080 </a:t>
            </a:r>
            <a:r>
              <a:rPr lang="en-US" sz="2600" dirty="0" err="1"/>
              <a:t>Ti</a:t>
            </a:r>
            <a:r>
              <a:rPr lang="en-US" sz="2600" dirty="0"/>
              <a:t> GPU)</a:t>
            </a:r>
          </a:p>
          <a:p>
            <a:endParaRPr lang="en-US" sz="2600" dirty="0"/>
          </a:p>
          <a:p>
            <a:r>
              <a:rPr lang="en-US" sz="2600" dirty="0"/>
              <a:t>Test efficiency of our implementation versus other industry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20948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5D20-A0E3-0A68-D3C2-B86A0B16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prior work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618A-B5DC-8262-13F5-7D165767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17465"/>
            <a:ext cx="6279392" cy="2032897"/>
          </a:xfrm>
        </p:spPr>
        <p:txBody>
          <a:bodyPr>
            <a:normAutofit/>
          </a:bodyPr>
          <a:lstStyle/>
          <a:p>
            <a:r>
              <a:rPr lang="en-US" sz="2600" dirty="0"/>
              <a:t>In Cloudflare’s headquarters, there is a wall of lava lamps used as a source of randomness (</a:t>
            </a:r>
            <a:r>
              <a:rPr lang="en-US" sz="2600" dirty="0" err="1"/>
              <a:t>Lavarand</a:t>
            </a:r>
            <a:r>
              <a:rPr lang="en-US" sz="2600" dirty="0"/>
              <a:t>)</a:t>
            </a:r>
          </a:p>
          <a:p>
            <a:pPr lvl="1"/>
            <a:r>
              <a:rPr lang="en-US" sz="1200" dirty="0"/>
              <a:t>https://blog.cloudflare.com/lavarand-in-production-the-nitty-gritty-technical-details/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4F67-0F06-9E52-8549-8E08EA5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568326"/>
            <a:ext cx="5241852" cy="29499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3F18C5-8E20-5C57-8A36-19BF007A738E}"/>
              </a:ext>
            </a:extLst>
          </p:cNvPr>
          <p:cNvSpPr txBox="1">
            <a:spLocks/>
          </p:cNvSpPr>
          <p:nvPr/>
        </p:nvSpPr>
        <p:spPr>
          <a:xfrm>
            <a:off x="6252383" y="1568326"/>
            <a:ext cx="5771168" cy="513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Chen, I-</a:t>
            </a:r>
            <a:r>
              <a:rPr lang="en-US" sz="2400" dirty="0" err="1"/>
              <a:t>Te</a:t>
            </a:r>
            <a:r>
              <a:rPr lang="en-US" sz="2400" dirty="0"/>
              <a:t>. “Random Numbers Generated from Audio and Video Sources.” Mathematical Problems in Engineering 2013 (2013): 1-7.</a:t>
            </a:r>
          </a:p>
          <a:p>
            <a:endParaRPr lang="en-US" sz="2400" dirty="0"/>
          </a:p>
          <a:p>
            <a:pPr lvl="1"/>
            <a:r>
              <a:rPr lang="en-US" sz="2200" dirty="0"/>
              <a:t>Others have tried using video and audio sources to create randomness, however this research struggled to create randomness from a single audio or video source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AF631-F93D-2987-9264-F97D083EAAFC}"/>
              </a:ext>
            </a:extLst>
          </p:cNvPr>
          <p:cNvCxnSpPr/>
          <p:nvPr/>
        </p:nvCxnSpPr>
        <p:spPr>
          <a:xfrm>
            <a:off x="6158999" y="1385167"/>
            <a:ext cx="0" cy="51674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2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9" y="1297172"/>
            <a:ext cx="4657060" cy="5465135"/>
          </a:xfrm>
        </p:spPr>
        <p:txBody>
          <a:bodyPr>
            <a:normAutofit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  <a:p>
            <a:endParaRPr lang="en-US" dirty="0"/>
          </a:p>
          <a:p>
            <a:r>
              <a:rPr lang="en-US" dirty="0"/>
              <a:t>A single 1080p frame with 8-bit color has </a:t>
            </a:r>
            <a:r>
              <a:rPr lang="en-US" i="1" dirty="0"/>
              <a:t>16,777,216^2,073,600</a:t>
            </a:r>
            <a:r>
              <a:rPr lang="en-US" dirty="0"/>
              <a:t> possibilities, that’s a lot of entropy!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882" y="1600958"/>
            <a:ext cx="7070968" cy="397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752509" y="5758951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</TotalTime>
  <Words>625</Words>
  <Application>Microsoft Office PowerPoint</Application>
  <PresentationFormat>Widescreen</PresentationFormat>
  <Paragraphs>62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Similar prior work and inspiration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Team Background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24</cp:revision>
  <dcterms:created xsi:type="dcterms:W3CDTF">2022-10-10T05:24:09Z</dcterms:created>
  <dcterms:modified xsi:type="dcterms:W3CDTF">2022-10-23T22:14:54Z</dcterms:modified>
</cp:coreProperties>
</file>